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308" r:id="rId7"/>
    <p:sldId id="309" r:id="rId8"/>
    <p:sldId id="264" r:id="rId9"/>
    <p:sldId id="265" r:id="rId10"/>
    <p:sldId id="266" r:id="rId11"/>
    <p:sldId id="267" r:id="rId12"/>
    <p:sldId id="268" r:id="rId13"/>
    <p:sldId id="269" r:id="rId14"/>
    <p:sldId id="300" r:id="rId15"/>
    <p:sldId id="301" r:id="rId16"/>
    <p:sldId id="310" r:id="rId17"/>
    <p:sldId id="311" r:id="rId18"/>
    <p:sldId id="270" r:id="rId19"/>
    <p:sldId id="272" r:id="rId20"/>
    <p:sldId id="273" r:id="rId21"/>
    <p:sldId id="302" r:id="rId22"/>
    <p:sldId id="274" r:id="rId23"/>
    <p:sldId id="283" r:id="rId24"/>
    <p:sldId id="312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303" r:id="rId34"/>
    <p:sldId id="296" r:id="rId35"/>
    <p:sldId id="297" r:id="rId36"/>
    <p:sldId id="298" r:id="rId37"/>
    <p:sldId id="299" r:id="rId38"/>
    <p:sldId id="293" r:id="rId39"/>
    <p:sldId id="277" r:id="rId40"/>
    <p:sldId id="279" r:id="rId41"/>
    <p:sldId id="280" r:id="rId42"/>
    <p:sldId id="281" r:id="rId43"/>
    <p:sldId id="282" r:id="rId44"/>
    <p:sldId id="304" r:id="rId45"/>
    <p:sldId id="305" r:id="rId46"/>
    <p:sldId id="306" r:id="rId47"/>
    <p:sldId id="307" r:id="rId48"/>
  </p:sldIdLst>
  <p:sldSz cx="9144000" cy="6858000" type="screen4x3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Sans" pitchFamily="1" charset="0"/>
        <a:cs typeface="Basic Sans" pitchFamily="1" charset="0"/>
      </a:defRPr>
    </a:lvl1pPr>
    <a:lvl2pPr marL="381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Sans" pitchFamily="1" charset="0"/>
        <a:cs typeface="Basic Sans" pitchFamily="1" charset="0"/>
      </a:defRPr>
    </a:lvl2pPr>
    <a:lvl3pPr marL="762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Sans" pitchFamily="1" charset="0"/>
        <a:cs typeface="Basic Sans" pitchFamily="1" charset="0"/>
      </a:defRPr>
    </a:lvl3pPr>
    <a:lvl4pPr marL="1143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Sans" pitchFamily="1" charset="0"/>
        <a:cs typeface="Basic Sans" pitchFamily="1" charset="0"/>
      </a:defRPr>
    </a:lvl4pPr>
    <a:lvl5pPr marL="1524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Sans" pitchFamily="1" charset="0"/>
        <a:cs typeface="Basic Sans" pitchFamily="1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smNativeData">
      <pr:smAppRevision xmlns:pr="smNativeData" xmlns="" dt="0" val="767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" d="100"/>
        <a:sy n="6" d="100"/>
      </p:scale>
      <p:origin x="0" y="0"/>
    </p:cViewPr>
  </p:sorterViewPr>
  <p:notesViewPr>
    <p:cSldViewPr snapToObjects="1">
      <p:cViewPr>
        <p:scale>
          <a:sx n="31" d="100"/>
          <a:sy n="31" d="100"/>
        </p:scale>
        <p:origin x="284" y="2102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S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0B55CC85-CBE6-003A-A8ED-3D6F82A35E68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6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U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 und zwei Spalten, link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E81E334-7AF3-D415-BD39-8C40AD774BD9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und zwei Zeilen, unt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E9C561-2FD2-BC33-9C51-D9668B1F6A8C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zwei Zeilen, ob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66C1FC9F-D18B-940A-C579-275FB2373372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cA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8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4B2C7997-D9A6-798F-E894-2FDA37DA1E7A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L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6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BTV1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0B8F84B3-FDE6-DA72-A837-0B27CA795E5E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7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28DE743-0DCF-D811-8135-FB44A97B77AE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4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49C3CE59-17A4-9638-EA7B-E16D80351CB4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3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kt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53E5C2C8-86BE-B034-F05D-70618C130625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4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zwei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7BAE167-29DA-EF17-9402-DF42AF4C628A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7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Objekt4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Objekt3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7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C1F3D33-7DF1-4ACB-BFA7-8B9E73E949DE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8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9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 und zwei Spalten, recht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87AB000-4EC5-2F46-8BC2-B813FE8C7DED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andard-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algn="l">
              <a:defRPr sz="1400"/>
            </a:pPr>
            <a:endParaRPr/>
          </a:p>
        </p:txBody>
      </p:sp>
      <p:sp>
        <p:nvSpPr>
          <p:cNvPr id="3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algn="ctr">
              <a:defRPr sz="1400"/>
            </a:pPr>
            <a:endParaRPr/>
          </a:p>
        </p:txBody>
      </p:sp>
      <p:sp>
        <p:nvSpPr>
          <p:cNvPr id="4" name="Foliennumm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algn="r">
              <a:defRPr sz="1400"/>
            </a:pPr>
            <a:fld id="{0BAF3365-2BE6-FAC5-A817-DD907D595E88}" type="slidenum">
              <a:rPr/>
              <a:pPr algn="r">
                <a:defRPr sz="1400"/>
              </a:pPr>
              <a:t>‹Nr.›</a:t>
            </a:fld>
            <a:endParaRPr/>
          </a:p>
        </p:txBody>
      </p:sp>
      <p:sp>
        <p:nvSpPr>
          <p:cNvPr id="5" name="TitelPlatzhalt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</a:lstStyle>
          <a:p>
            <a:pPr>
              <a:defRPr/>
            </a:pPr>
            <a:r>
              <a:t>Master-Titelstil durch Klicken bearbeiten</a:t>
            </a:r>
          </a:p>
        </p:txBody>
      </p:sp>
      <p:sp>
        <p:nvSpPr>
          <p:cNvPr id="6" name="TextPlatzhalter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r>
              <a:t>Master-Textstil durch Klicken bearbeiten</a:t>
            </a:r>
          </a:p>
          <a:p>
            <a:pPr lvl="1">
              <a:defRPr/>
            </a:pPr>
            <a:r>
              <a:t>Zweite Ebene</a:t>
            </a:r>
          </a:p>
          <a:p>
            <a:pPr lvl="2">
              <a:defRPr/>
            </a:pPr>
            <a:r>
              <a:t>Dritte Ebene</a:t>
            </a:r>
          </a:p>
          <a:p>
            <a:pPr lvl="3">
              <a:defRPr/>
            </a:pPr>
            <a:r>
              <a:t>Vierte Ebene</a:t>
            </a:r>
          </a:p>
          <a:p>
            <a:pPr lvl="4">
              <a:defRPr/>
            </a:pPr>
            <a:r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  <p:other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16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16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me </a:t>
            </a:r>
            <a:r>
              <a:rPr dirty="0" err="1" smtClean="0"/>
              <a:t>gusta</a:t>
            </a:r>
            <a:r>
              <a:rPr lang="de-AT" dirty="0" smtClean="0"/>
              <a:t>, </a:t>
            </a:r>
            <a:r>
              <a:rPr lang="de-AT" dirty="0" err="1" smtClean="0"/>
              <a:t>te</a:t>
            </a:r>
            <a:r>
              <a:rPr lang="de-AT" dirty="0" smtClean="0"/>
              <a:t>, le, nos, </a:t>
            </a:r>
            <a:r>
              <a:rPr lang="de-AT" dirty="0" err="1" smtClean="0"/>
              <a:t>os</a:t>
            </a:r>
            <a:r>
              <a:rPr lang="de-AT" dirty="0" smtClean="0"/>
              <a:t>, les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r>
              <a:t>ejercicios para las clases invertidas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Magst du die Mädchen?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 dirty="0"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¿Te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an</a:t>
            </a:r>
            <a:r>
              <a:rPr dirty="0"/>
              <a:t> </a:t>
            </a:r>
            <a:r>
              <a:rPr dirty="0" err="1"/>
              <a:t>las</a:t>
            </a:r>
            <a:r>
              <a:rPr dirty="0"/>
              <a:t> </a:t>
            </a:r>
            <a:r>
              <a:rPr dirty="0" err="1"/>
              <a:t>chicas</a:t>
            </a:r>
            <a:r>
              <a:rPr dirty="0"/>
              <a:t>?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Ac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Er</a:t>
            </a:r>
            <a:r>
              <a:rPr dirty="0"/>
              <a:t> </a:t>
            </a:r>
            <a:r>
              <a:rPr dirty="0" err="1"/>
              <a:t>mag</a:t>
            </a:r>
            <a:r>
              <a:rPr dirty="0"/>
              <a:t> die </a:t>
            </a:r>
            <a:r>
              <a:rPr dirty="0" err="1" smtClean="0"/>
              <a:t>Mädchen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Le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an</a:t>
            </a:r>
            <a:r>
              <a:rPr dirty="0"/>
              <a:t> </a:t>
            </a:r>
            <a:r>
              <a:rPr dirty="0" err="1"/>
              <a:t>las</a:t>
            </a:r>
            <a:r>
              <a:rPr dirty="0"/>
              <a:t> </a:t>
            </a:r>
            <a:r>
              <a:rPr dirty="0" err="1" smtClean="0"/>
              <a:t>chicas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Er</a:t>
            </a:r>
            <a:r>
              <a:rPr dirty="0"/>
              <a:t> </a:t>
            </a:r>
            <a:r>
              <a:rPr dirty="0" err="1"/>
              <a:t>mag</a:t>
            </a:r>
            <a:r>
              <a:rPr dirty="0"/>
              <a:t> das </a:t>
            </a:r>
            <a:r>
              <a:rPr dirty="0" err="1" smtClean="0"/>
              <a:t>Mädchen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h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Le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la </a:t>
            </a:r>
            <a:r>
              <a:rPr dirty="0" err="1"/>
              <a:t>chica</a:t>
            </a:r>
            <a:r>
              <a:rPr dirty="0"/>
              <a:t>.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Sie mag ein Mädchen.</a:t>
            </a:r>
            <a:endParaRPr lang="de-AT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 sz="1400"/>
            </a:pP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l">
              <a:defRPr sz="1400"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Le </a:t>
            </a:r>
            <a:r>
              <a:rPr lang="de-AT" dirty="0" err="1" smtClean="0"/>
              <a:t>gust</a:t>
            </a:r>
            <a:r>
              <a:rPr lang="de-AT" dirty="0" err="1" smtClean="0">
                <a:solidFill>
                  <a:srgbClr val="FF0000"/>
                </a:solidFill>
              </a:rPr>
              <a:t>a</a:t>
            </a:r>
            <a:r>
              <a:rPr lang="de-AT" dirty="0" smtClean="0"/>
              <a:t> </a:t>
            </a:r>
            <a:r>
              <a:rPr lang="de-AT" dirty="0" err="1" smtClean="0"/>
              <a:t>una</a:t>
            </a:r>
            <a:r>
              <a:rPr lang="de-AT" dirty="0" smtClean="0"/>
              <a:t> </a:t>
            </a:r>
            <a:r>
              <a:rPr lang="de-AT" dirty="0" err="1" smtClean="0"/>
              <a:t>chica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 sz="1400"/>
            </a:pP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l">
              <a:defRPr sz="1400"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Mögt ihr einen Kaffee mit Milch?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¿Os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un café con </a:t>
            </a:r>
            <a:r>
              <a:rPr dirty="0" err="1"/>
              <a:t>leche</a:t>
            </a:r>
            <a:r>
              <a:rPr dirty="0"/>
              <a:t>?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9y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Ich</a:t>
            </a:r>
            <a:r>
              <a:rPr dirty="0"/>
              <a:t> </a:t>
            </a:r>
            <a:r>
              <a:rPr dirty="0" err="1"/>
              <a:t>mag</a:t>
            </a:r>
            <a:r>
              <a:rPr dirty="0"/>
              <a:t> den </a:t>
            </a:r>
            <a:r>
              <a:rPr dirty="0" err="1" smtClean="0"/>
              <a:t>Hund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 dirty="0"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pic>
        <p:nvPicPr>
          <p:cNvPr id="1027" name="Picture 3" descr="D:\Dropbox\B\MM\Familie\2016\2016-12-24 bis 26 Weihnachten\2016-12-24 21-22-16 - D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7049" y="3716020"/>
            <a:ext cx="4524266" cy="3004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YD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Ja</a:t>
            </a:r>
            <a:r>
              <a:rPr dirty="0"/>
              <a:t>, </a:t>
            </a:r>
            <a:r>
              <a:rPr dirty="0" err="1"/>
              <a:t>wir</a:t>
            </a:r>
            <a:r>
              <a:rPr dirty="0"/>
              <a:t> </a:t>
            </a:r>
            <a:r>
              <a:rPr dirty="0" err="1"/>
              <a:t>mögen</a:t>
            </a:r>
            <a:r>
              <a:rPr dirty="0"/>
              <a:t> </a:t>
            </a:r>
            <a:r>
              <a:rPr dirty="0" err="1"/>
              <a:t>einen</a:t>
            </a:r>
            <a:r>
              <a:rPr dirty="0"/>
              <a:t> </a:t>
            </a:r>
            <a:r>
              <a:rPr dirty="0" err="1" smtClean="0"/>
              <a:t>Milchkaffee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BTV1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FE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Sí</a:t>
            </a:r>
            <a:r>
              <a:rPr dirty="0"/>
              <a:t>, </a:t>
            </a:r>
            <a:r>
              <a:rPr dirty="0" err="1"/>
              <a:t>nos</a:t>
            </a:r>
            <a:r>
              <a:rPr dirty="0"/>
              <a:t>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un café con </a:t>
            </a:r>
            <a:r>
              <a:rPr dirty="0" err="1"/>
              <a:t>leche</a:t>
            </a:r>
            <a:r>
              <a:rPr dirty="0"/>
              <a:t>.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Die Frau </a:t>
            </a:r>
            <a:r>
              <a:rPr dirty="0" smtClean="0"/>
              <a:t>Professor</a:t>
            </a:r>
            <a:r>
              <a:rPr lang="de-AT" dirty="0" smtClean="0"/>
              <a:t>in</a:t>
            </a:r>
            <a:r>
              <a:rPr dirty="0" smtClean="0"/>
              <a:t> </a:t>
            </a:r>
            <a:r>
              <a:rPr dirty="0" err="1"/>
              <a:t>spricht</a:t>
            </a:r>
            <a:r>
              <a:rPr dirty="0"/>
              <a:t> </a:t>
            </a:r>
            <a:r>
              <a:rPr dirty="0" err="1"/>
              <a:t>gern</a:t>
            </a:r>
            <a:r>
              <a:rPr dirty="0"/>
              <a:t> </a:t>
            </a:r>
            <a:r>
              <a:rPr dirty="0" err="1" smtClean="0"/>
              <a:t>Spanisch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de-AT" dirty="0" smtClean="0"/>
              <a:t>(</a:t>
            </a:r>
            <a:r>
              <a:rPr dirty="0" smtClean="0"/>
              <a:t>A </a:t>
            </a:r>
            <a:r>
              <a:rPr dirty="0"/>
              <a:t>la </a:t>
            </a:r>
            <a:r>
              <a:rPr dirty="0" err="1" smtClean="0"/>
              <a:t>profesora</a:t>
            </a:r>
            <a:r>
              <a:rPr lang="de-AT" dirty="0" smtClean="0"/>
              <a:t>)</a:t>
            </a:r>
            <a:r>
              <a:rPr dirty="0" smtClean="0"/>
              <a:t> </a:t>
            </a:r>
            <a:r>
              <a:rPr dirty="0"/>
              <a:t>le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/>
              <a:t>habl</a:t>
            </a:r>
            <a:r>
              <a:rPr dirty="0" err="1">
                <a:solidFill>
                  <a:srgbClr val="FF0000"/>
                </a:solidFill>
              </a:rPr>
              <a:t>ar</a:t>
            </a:r>
            <a:r>
              <a:rPr dirty="0"/>
              <a:t> </a:t>
            </a:r>
            <a:r>
              <a:rPr dirty="0" err="1" smtClean="0"/>
              <a:t>español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/c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Mischa lebt gern in Wien.</a:t>
            </a:r>
            <a:endParaRPr lang="de-AT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 sz="1400"/>
            </a:pP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l">
              <a:defRPr sz="1400"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de-AT" dirty="0" smtClean="0"/>
              <a:t>(</a:t>
            </a:r>
            <a:r>
              <a:rPr dirty="0" smtClean="0"/>
              <a:t>A </a:t>
            </a:r>
            <a:r>
              <a:rPr dirty="0" err="1" smtClean="0"/>
              <a:t>Mischa</a:t>
            </a:r>
            <a:r>
              <a:rPr lang="de-AT" dirty="0" smtClean="0"/>
              <a:t>)</a:t>
            </a:r>
            <a:r>
              <a:rPr dirty="0" smtClean="0"/>
              <a:t> </a:t>
            </a:r>
            <a:r>
              <a:rPr dirty="0"/>
              <a:t>le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/>
              <a:t>viv</a:t>
            </a:r>
            <a:r>
              <a:rPr dirty="0" err="1">
                <a:solidFill>
                  <a:srgbClr val="92D050"/>
                </a:solidFill>
              </a:rPr>
              <a:t>ir</a:t>
            </a:r>
            <a:r>
              <a:rPr dirty="0"/>
              <a:t> en </a:t>
            </a:r>
            <a:r>
              <a:rPr dirty="0" err="1" smtClean="0"/>
              <a:t>Viena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/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/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Sie leben gerne in Wien.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/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Qu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Les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/>
              <a:t>viv</a:t>
            </a:r>
            <a:r>
              <a:rPr dirty="0" err="1">
                <a:solidFill>
                  <a:srgbClr val="92D050"/>
                </a:solidFill>
              </a:rPr>
              <a:t>ir</a:t>
            </a:r>
            <a:r>
              <a:rPr dirty="0"/>
              <a:t> en </a:t>
            </a:r>
            <a:r>
              <a:rPr dirty="0" err="1" smtClean="0"/>
              <a:t>Viena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Ich</a:t>
            </a:r>
            <a:r>
              <a:rPr dirty="0"/>
              <a:t> </a:t>
            </a:r>
            <a:r>
              <a:rPr dirty="0" err="1"/>
              <a:t>spreche</a:t>
            </a:r>
            <a:r>
              <a:rPr dirty="0"/>
              <a:t> </a:t>
            </a:r>
            <a:r>
              <a:rPr dirty="0" err="1"/>
              <a:t>gerne</a:t>
            </a:r>
            <a:r>
              <a:rPr dirty="0"/>
              <a:t> </a:t>
            </a:r>
            <a:r>
              <a:rPr dirty="0" err="1" smtClean="0"/>
              <a:t>Spanisch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Qi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Me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/>
              <a:t>habl</a:t>
            </a:r>
            <a:r>
              <a:rPr dirty="0" err="1">
                <a:solidFill>
                  <a:srgbClr val="FF0000"/>
                </a:solidFill>
              </a:rPr>
              <a:t>ar</a:t>
            </a:r>
            <a:r>
              <a:rPr dirty="0"/>
              <a:t> </a:t>
            </a:r>
            <a:r>
              <a:rPr dirty="0" err="1" smtClean="0"/>
              <a:t>español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Qi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Me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el </a:t>
            </a:r>
            <a:r>
              <a:rPr dirty="0" err="1" smtClean="0"/>
              <a:t>perro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 dirty="0"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pic>
        <p:nvPicPr>
          <p:cNvPr id="6" name="Picture 3" descr="D:\Dropbox\B\MM\Familie\2016\2016-12-24 bis 26 Weihnachten\2016-12-24 21-22-16 - D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7065" y="3174434"/>
            <a:ext cx="5339715" cy="3546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X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Ihr</a:t>
            </a:r>
            <a:r>
              <a:rPr dirty="0"/>
              <a:t> </a:t>
            </a:r>
            <a:r>
              <a:rPr dirty="0" err="1"/>
              <a:t>sprecht</a:t>
            </a:r>
            <a:r>
              <a:rPr dirty="0"/>
              <a:t> </a:t>
            </a:r>
            <a:r>
              <a:rPr dirty="0" err="1"/>
              <a:t>gern</a:t>
            </a:r>
            <a:r>
              <a:rPr dirty="0"/>
              <a:t> </a:t>
            </a:r>
            <a:r>
              <a:rPr dirty="0" err="1" smtClean="0"/>
              <a:t>Englisch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Qi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Os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/>
              <a:t>habl</a:t>
            </a:r>
            <a:r>
              <a:rPr dirty="0" err="1">
                <a:solidFill>
                  <a:srgbClr val="FF0000"/>
                </a:solidFill>
              </a:rPr>
              <a:t>ar</a:t>
            </a:r>
            <a:r>
              <a:rPr dirty="0"/>
              <a:t> </a:t>
            </a:r>
            <a:r>
              <a:rPr dirty="0" err="1" smtClean="0"/>
              <a:t>ing</a:t>
            </a:r>
            <a:r>
              <a:rPr lang="de-AT" dirty="0" smtClean="0"/>
              <a:t>l</a:t>
            </a:r>
            <a:r>
              <a:rPr dirty="0" err="1" smtClean="0"/>
              <a:t>és</a:t>
            </a:r>
            <a:r>
              <a:rPr dirty="0"/>
              <a:t>.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Qi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Wir</a:t>
            </a:r>
            <a:r>
              <a:rPr dirty="0"/>
              <a:t> </a:t>
            </a:r>
            <a:r>
              <a:rPr dirty="0" err="1"/>
              <a:t>mögen</a:t>
            </a:r>
            <a:r>
              <a:rPr dirty="0"/>
              <a:t> die </a:t>
            </a:r>
            <a:r>
              <a:rPr dirty="0" err="1"/>
              <a:t>Rechnung</a:t>
            </a:r>
            <a:r>
              <a:rPr dirty="0"/>
              <a:t> </a:t>
            </a:r>
            <a:r>
              <a:rPr dirty="0" err="1" smtClean="0"/>
              <a:t>zahlen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Nos</a:t>
            </a:r>
            <a:r>
              <a:rPr dirty="0"/>
              <a:t>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/>
              <a:t>pag</a:t>
            </a:r>
            <a:r>
              <a:rPr dirty="0" err="1">
                <a:solidFill>
                  <a:srgbClr val="FF0000"/>
                </a:solidFill>
              </a:rPr>
              <a:t>ar</a:t>
            </a:r>
            <a:r>
              <a:rPr dirty="0"/>
              <a:t> la </a:t>
            </a:r>
            <a:r>
              <a:rPr dirty="0" err="1"/>
              <a:t>cuenta</a:t>
            </a:r>
            <a:r>
              <a:rPr dirty="0"/>
              <a:t>.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Sie mögen die spanischen Pferde.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Qv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Le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an</a:t>
            </a:r>
            <a:r>
              <a:rPr dirty="0"/>
              <a:t> los </a:t>
            </a:r>
            <a:r>
              <a:rPr dirty="0" err="1"/>
              <a:t>caballos</a:t>
            </a:r>
            <a:r>
              <a:rPr dirty="0"/>
              <a:t> </a:t>
            </a:r>
            <a:r>
              <a:rPr dirty="0" err="1" smtClean="0"/>
              <a:t>españoles</a:t>
            </a:r>
            <a:r>
              <a:rPr lang="de-AT" dirty="0" smtClean="0"/>
              <a:t>.</a:t>
            </a:r>
            <a:br>
              <a:rPr lang="de-AT" dirty="0" smtClean="0"/>
            </a:br>
            <a:r>
              <a:rPr dirty="0" smtClean="0"/>
              <a:t>o</a:t>
            </a:r>
            <a:r>
              <a:rPr dirty="0"/>
              <a:t>:</a:t>
            </a:r>
          </a:p>
          <a:p>
            <a:pPr>
              <a:defRPr/>
            </a:pPr>
            <a:r>
              <a:rPr dirty="0"/>
              <a:t>Les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an</a:t>
            </a:r>
            <a:r>
              <a:rPr dirty="0"/>
              <a:t> los </a:t>
            </a:r>
            <a:r>
              <a:rPr dirty="0" err="1"/>
              <a:t>caballos</a:t>
            </a:r>
            <a:r>
              <a:rPr dirty="0"/>
              <a:t> </a:t>
            </a:r>
            <a:r>
              <a:rPr dirty="0" err="1"/>
              <a:t>españoles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UAAB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r>
              <a:rPr lang="de-AT" dirty="0" smtClean="0"/>
              <a:t>.</a:t>
            </a:r>
            <a:endParaRPr dirty="0"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Q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Mögt ihr die Übungen?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BTV1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¿Os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an</a:t>
            </a:r>
            <a:r>
              <a:rPr dirty="0"/>
              <a:t> los </a:t>
            </a:r>
            <a:r>
              <a:rPr dirty="0" err="1"/>
              <a:t>ejercicios</a:t>
            </a:r>
            <a:r>
              <a:rPr dirty="0"/>
              <a:t>?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kf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Nos</a:t>
            </a:r>
            <a:r>
              <a:rPr dirty="0"/>
              <a:t>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/>
              <a:t>pag</a:t>
            </a:r>
            <a:r>
              <a:rPr dirty="0" err="1">
                <a:solidFill>
                  <a:srgbClr val="FF0000"/>
                </a:solidFill>
              </a:rPr>
              <a:t>ar</a:t>
            </a:r>
            <a:r>
              <a:rPr dirty="0"/>
              <a:t> la </a:t>
            </a:r>
            <a:r>
              <a:rPr dirty="0" err="1"/>
              <a:t>cuenta</a:t>
            </a:r>
            <a:r>
              <a:rPr dirty="0"/>
              <a:t>.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Ac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Sí</a:t>
            </a:r>
            <a:r>
              <a:rPr dirty="0"/>
              <a:t>, </a:t>
            </a:r>
            <a:r>
              <a:rPr dirty="0" err="1"/>
              <a:t>nos</a:t>
            </a:r>
            <a:r>
              <a:rPr dirty="0"/>
              <a:t>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el café con </a:t>
            </a:r>
            <a:r>
              <a:rPr dirty="0" err="1"/>
              <a:t>leche</a:t>
            </a:r>
            <a:r>
              <a:rPr dirty="0"/>
              <a:t>.</a:t>
            </a:r>
          </a:p>
          <a:p>
            <a:pPr>
              <a:defRPr/>
            </a:pP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/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 dirty="0"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X//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Er</a:t>
            </a:r>
            <a:r>
              <a:rPr dirty="0"/>
              <a:t> </a:t>
            </a:r>
            <a:r>
              <a:rPr dirty="0" err="1"/>
              <a:t>spricht</a:t>
            </a:r>
            <a:r>
              <a:rPr dirty="0"/>
              <a:t> </a:t>
            </a:r>
            <a:r>
              <a:rPr dirty="0" err="1" smtClean="0"/>
              <a:t>gerne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4P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Mögt ihr ein kleines Bier?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¿Os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caña</a:t>
            </a:r>
            <a:r>
              <a:rPr dirty="0"/>
              <a:t>?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Sie trinken gerne ein Bier.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Ac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Les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/>
              <a:t>beb</a:t>
            </a:r>
            <a:r>
              <a:rPr dirty="0" err="1">
                <a:solidFill>
                  <a:srgbClr val="0070C0"/>
                </a:solidFill>
              </a:rPr>
              <a:t>er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 smtClean="0"/>
              <a:t>cerveza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oK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Ich schreibe gerne die spanischen Hausuebungen.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B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Me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/>
              <a:t>escrib</a:t>
            </a:r>
            <a:r>
              <a:rPr dirty="0" err="1">
                <a:solidFill>
                  <a:srgbClr val="92D050"/>
                </a:solidFill>
              </a:rPr>
              <a:t>ir</a:t>
            </a:r>
            <a:r>
              <a:rPr dirty="0"/>
              <a:t> </a:t>
            </a:r>
            <a:r>
              <a:rPr dirty="0" err="1"/>
              <a:t>las</a:t>
            </a:r>
            <a:r>
              <a:rPr dirty="0"/>
              <a:t> </a:t>
            </a:r>
            <a:r>
              <a:rPr dirty="0" err="1"/>
              <a:t>tareas</a:t>
            </a:r>
            <a:r>
              <a:rPr dirty="0"/>
              <a:t> </a:t>
            </a:r>
            <a:r>
              <a:rPr dirty="0" err="1"/>
              <a:t>españolas</a:t>
            </a:r>
            <a:r>
              <a:rPr dirty="0"/>
              <a:t>.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MF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Schreibst</a:t>
            </a:r>
            <a:r>
              <a:rPr dirty="0"/>
              <a:t> du </a:t>
            </a:r>
            <a:r>
              <a:rPr dirty="0" err="1"/>
              <a:t>gern</a:t>
            </a:r>
            <a:r>
              <a:rPr dirty="0"/>
              <a:t> die </a:t>
            </a:r>
            <a:r>
              <a:rPr dirty="0" err="1"/>
              <a:t>englischen</a:t>
            </a:r>
            <a:r>
              <a:rPr dirty="0"/>
              <a:t> </a:t>
            </a:r>
            <a:r>
              <a:rPr dirty="0" err="1" smtClean="0"/>
              <a:t>Hausuebungen</a:t>
            </a:r>
            <a:r>
              <a:rPr lang="de-AT" dirty="0" smtClean="0"/>
              <a:t>?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¿Te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/>
              <a:t>escrib</a:t>
            </a:r>
            <a:r>
              <a:rPr dirty="0" err="1">
                <a:solidFill>
                  <a:srgbClr val="92D050"/>
                </a:solidFill>
              </a:rPr>
              <a:t>ir</a:t>
            </a:r>
            <a:r>
              <a:rPr dirty="0"/>
              <a:t> </a:t>
            </a:r>
            <a:r>
              <a:rPr dirty="0" err="1"/>
              <a:t>las</a:t>
            </a:r>
            <a:r>
              <a:rPr dirty="0"/>
              <a:t> </a:t>
            </a:r>
            <a:r>
              <a:rPr dirty="0" err="1"/>
              <a:t>tareas</a:t>
            </a:r>
            <a:r>
              <a:rPr dirty="0"/>
              <a:t> </a:t>
            </a:r>
            <a:r>
              <a:rPr lang="de-AT" dirty="0" smtClean="0"/>
              <a:t>en </a:t>
            </a:r>
            <a:r>
              <a:rPr lang="de-AT" smtClean="0"/>
              <a:t>inglés</a:t>
            </a:r>
            <a:r>
              <a:rPr smtClean="0"/>
              <a:t>?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/>
              <a:t>Le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 smtClean="0"/>
              <a:t>habl</a:t>
            </a:r>
            <a:r>
              <a:rPr dirty="0" err="1" smtClean="0">
                <a:solidFill>
                  <a:srgbClr val="FF0000"/>
                </a:solidFill>
              </a:rPr>
              <a:t>ar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Q/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Ich mag den Baum.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 sz="1400"/>
            </a:pP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l">
              <a:defRPr sz="1400"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gust</a:t>
            </a:r>
            <a:r>
              <a:rPr lang="de-AT" dirty="0" err="1" smtClean="0">
                <a:solidFill>
                  <a:srgbClr val="FF0000"/>
                </a:solidFill>
              </a:rPr>
              <a:t>a</a:t>
            </a:r>
            <a:r>
              <a:rPr lang="de-AT" dirty="0" smtClean="0"/>
              <a:t> </a:t>
            </a:r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árbol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 sz="1400"/>
            </a:pP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l">
              <a:defRPr sz="1400"/>
            </a:pPr>
            <a:endParaRPr lang="de-AT"/>
          </a:p>
        </p:txBody>
      </p:sp>
      <p:pic>
        <p:nvPicPr>
          <p:cNvPr id="2050" name="Picture 2" descr="D:\Dropbox\B\MM\Familie\2016\2016-12-24 bis 26 Weihnachten\2016-12-24 21-29-18 - D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815204" y="3965961"/>
            <a:ext cx="4479925" cy="2975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Wir</a:t>
            </a:r>
            <a:r>
              <a:rPr dirty="0"/>
              <a:t> </a:t>
            </a:r>
            <a:r>
              <a:rPr dirty="0" err="1"/>
              <a:t>sprechen</a:t>
            </a:r>
            <a:r>
              <a:rPr dirty="0"/>
              <a:t> </a:t>
            </a:r>
            <a:r>
              <a:rPr dirty="0" err="1" smtClean="0"/>
              <a:t>gerne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err="1"/>
              <a:t>Nos</a:t>
            </a:r>
            <a:r>
              <a:rPr dirty="0"/>
              <a:t> </a:t>
            </a:r>
            <a:r>
              <a:rPr dirty="0" err="1"/>
              <a:t>gust</a:t>
            </a:r>
            <a:r>
              <a:rPr dirty="0" err="1">
                <a:solidFill>
                  <a:srgbClr val="FF0000"/>
                </a:solidFill>
              </a:rPr>
              <a:t>a</a:t>
            </a:r>
            <a:r>
              <a:rPr dirty="0"/>
              <a:t> </a:t>
            </a:r>
            <a:r>
              <a:rPr dirty="0" err="1" smtClean="0"/>
              <a:t>habl</a:t>
            </a:r>
            <a:r>
              <a:rPr dirty="0" err="1" smtClean="0">
                <a:solidFill>
                  <a:srgbClr val="FF0000"/>
                </a:solidFill>
              </a:rPr>
              <a:t>ar</a:t>
            </a:r>
            <a:r>
              <a:rPr lang="de-AT" dirty="0" smtClean="0"/>
              <a:t>.</a:t>
            </a:r>
            <a:endParaRPr dirty="0"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" val="SMDATA_12_AAAAA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Bildschirmpräsentation (4:3)</PresentationFormat>
  <Paragraphs>50</Paragraphs>
  <Slides>47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47</vt:i4>
      </vt:variant>
    </vt:vector>
  </HeadingPairs>
  <TitlesOfParts>
    <vt:vector size="48" baseType="lpstr">
      <vt:lpstr>Presentation</vt:lpstr>
      <vt:lpstr>me gusta, te, le, nos, os, les</vt:lpstr>
      <vt:lpstr>Ich mag den Hund.</vt:lpstr>
      <vt:lpstr>Me gusta el perro.</vt:lpstr>
      <vt:lpstr>Er spricht gerne.</vt:lpstr>
      <vt:lpstr>Le gusta hablar.</vt:lpstr>
      <vt:lpstr>Ich mag den Baum.</vt:lpstr>
      <vt:lpstr>Me gusta el árbol.</vt:lpstr>
      <vt:lpstr>Wir sprechen gerne.</vt:lpstr>
      <vt:lpstr>Nos gusta hablar.</vt:lpstr>
      <vt:lpstr>Magst du die Mädchen?</vt:lpstr>
      <vt:lpstr>¿Te gustan las chicas?</vt:lpstr>
      <vt:lpstr>Er mag die Mädchen.</vt:lpstr>
      <vt:lpstr>Le gustan las chicas.</vt:lpstr>
      <vt:lpstr>Er mag das Mädchen.</vt:lpstr>
      <vt:lpstr>Le gusta la chica.</vt:lpstr>
      <vt:lpstr>Sie mag ein Mädchen.</vt:lpstr>
      <vt:lpstr>Le gusta una chica.</vt:lpstr>
      <vt:lpstr>Mögt ihr einen Kaffee mit Milch?</vt:lpstr>
      <vt:lpstr>¿Os gusta un café con leche?</vt:lpstr>
      <vt:lpstr>Ja, wir mögen einen Milchkaffee.</vt:lpstr>
      <vt:lpstr>Sí, nos gusta un café con leche.</vt:lpstr>
      <vt:lpstr>Die Frau Professorin spricht gern Spanisch.</vt:lpstr>
      <vt:lpstr>(A la profesora) le gusta hablar español.</vt:lpstr>
      <vt:lpstr>Mischa lebt gern in Wien.</vt:lpstr>
      <vt:lpstr>(A Mischa) le gusta vivir en Viena.</vt:lpstr>
      <vt:lpstr>Sie leben gerne in Wien.</vt:lpstr>
      <vt:lpstr>Les gusta vivir en Viena.</vt:lpstr>
      <vt:lpstr>Ich spreche gerne Spanisch.</vt:lpstr>
      <vt:lpstr>Me gusta hablar español.</vt:lpstr>
      <vt:lpstr>Ihr sprecht gern Englisch.</vt:lpstr>
      <vt:lpstr>Os gusta hablar inglés.</vt:lpstr>
      <vt:lpstr>Wir mögen die Rechnung zahlen.</vt:lpstr>
      <vt:lpstr>Nos gusta pagar la cuenta.</vt:lpstr>
      <vt:lpstr>Sie mögen die spanischen Pferde.</vt:lpstr>
      <vt:lpstr>Le gustan los caballos españoles. o: Les gustan los caballos españoles</vt:lpstr>
      <vt:lpstr>Mögt ihr die Übungen?</vt:lpstr>
      <vt:lpstr>¿Os gustan los ejercicios?</vt:lpstr>
      <vt:lpstr>Nos gusta pagar la cuenta.</vt:lpstr>
      <vt:lpstr>Sí, nos gusta el café con leche. </vt:lpstr>
      <vt:lpstr>Mögt ihr ein kleines Bier?</vt:lpstr>
      <vt:lpstr>¿Os gusta una caña?</vt:lpstr>
      <vt:lpstr>Sie trinken gerne ein Bier.</vt:lpstr>
      <vt:lpstr>Les gusta beber una cerveza.</vt:lpstr>
      <vt:lpstr>Ich schreibe gerne die spanischen Hausuebungen.</vt:lpstr>
      <vt:lpstr>Me gusta escribir las tareas españolas.</vt:lpstr>
      <vt:lpstr>Schreibst du gern die englischen Hausuebungen?</vt:lpstr>
      <vt:lpstr>¿Te gusta escribir las tareas en inglés?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gusta</dc:title>
  <dc:creator>Casandra</dc:creator>
  <cp:lastModifiedBy>Thomas Fellner</cp:lastModifiedBy>
  <cp:revision>5</cp:revision>
  <dcterms:created xsi:type="dcterms:W3CDTF">2017-10-29T13:16:08Z</dcterms:created>
  <dcterms:modified xsi:type="dcterms:W3CDTF">2017-11-05T18:05:26Z</dcterms:modified>
</cp:coreProperties>
</file>